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A7D4-0E2C-4537-9D78-D14568824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E535-58E1-4E53-BF91-D3785B708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C1AE-03F8-4E7E-B99B-47FD1409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9E6E9-5954-45F1-ADB3-705DAA7F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549DE-EE95-4C30-A40E-C51680BEC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3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8029-2A3C-467D-9CE8-26909FB7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A8935-9FB2-4F9B-9317-10657EBEB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51077-E5EB-4640-8600-E65AEAB3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93A9-9C7D-4994-A665-F2434506A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4F76-77E4-48A0-AF9C-C7C92BC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F0229-6D01-409D-98E1-7B1388386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1A98E-5326-49AE-B27A-AF01791A6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9F3B9-4E4C-432F-8526-F6DFB717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9D9E5-4C54-4AC5-994A-535DC134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B16A-E124-47C7-A20B-900A3250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7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9754-93D0-4AC8-840D-971F2615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E229D-AE5B-442F-B349-46C0EC1A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6D38-1589-41E9-A58A-C11C45CD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8F57D-5595-4F2C-9C8B-6C6CFE85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E218A-2833-459D-BFBE-4B8B26984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1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BD68-9B11-46C4-9E12-55D955A8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CFAB7-3569-449D-88F3-E7C37163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853F7-7A4B-4238-ADA1-34E54693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F2C65-37F5-4C53-AE93-054886BC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6EFA8-CBFF-4B5A-9907-9899772B0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4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7D36E-C7A6-438E-B16C-CEEF4EB4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12B0-F65C-4DBC-A6F4-56177CA74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031E2-5343-4B33-9E01-9BDB1642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61DCD-B5B6-463A-AC5A-388A306A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10D01-E65D-4F2D-9FB6-306B7972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8A09D-C679-4A7A-9640-6AE14C1E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8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98B0-23EA-45CC-A3A5-1E1878ED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39A0-AE93-423B-968F-29F9E020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88A37-798F-4130-8DFE-8C8139BD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2DD2E-1480-41DB-BE91-4C331B126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4C7B4-266E-4E51-B12A-73DC0BB3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D1DCD-A614-4CA9-9D53-E377888E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470D1-643F-47B4-88DD-E5E5F650A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9F5982-0814-4737-A267-D49EA94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3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0552-78DE-46AA-B64A-5252F471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7B3AA-794F-4960-A9A8-44EBDA52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F5F90-3BD1-48D0-81F2-F829004F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314C3-C385-450A-9463-0CD3976D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E170C-A15F-4664-AB63-149BDA9F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CE36A-B4E9-452E-A83C-CBAC1EE6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E9205-A1B6-44F1-B9A8-57779504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7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ED4E-0999-44B0-A900-3499E7EA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2C320-1ECF-4FE4-94A9-199E810A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20223-6F2E-4CE5-8086-958AA70F3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C78E9-402B-4970-AB29-3230FCBA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2CF88-A261-494A-AE91-549C5AD0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3B100-9961-4FDD-BADE-B5854BF5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1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AC2B-7AEC-4B88-9420-6DC75BAC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52099-8F65-4E5E-B089-3B8EE89788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45AB1-1EE3-4E01-B10B-8FD14621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084C5-F2B7-4502-939A-08B23372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52C84-1E70-4250-8865-22061EB5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A6EF9-7CA6-48EB-8AEA-838C9815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4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B5AFD-DADC-42DB-B636-2DE6433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A75EA-B76A-4017-90A2-CC1B76AF1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44D2-847F-477B-81D6-4B4CCAD890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59064-AF4F-470A-9934-1CAFC81DB4AE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CA2AD-93DF-47E1-8FC5-F7669ED0E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B1262-6F80-44E3-83AD-E2F36A452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E6C9D-368C-4B5F-847D-04D5412D6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8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069A37-E135-499A-A9FC-30CB4BA0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9" y="385337"/>
            <a:ext cx="11803122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7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9C67-338F-417C-9FCC-2CDC2A37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C0219-3B18-4D16-9A40-F53CA73EA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A319C-BB84-4D5F-988A-8C68E5DC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96"/>
          <a:stretch/>
        </p:blipFill>
        <p:spPr>
          <a:xfrm>
            <a:off x="1237741" y="469748"/>
            <a:ext cx="9716518" cy="591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74317-B4F8-44A1-899F-2020B58F4605}"/>
              </a:ext>
            </a:extLst>
          </p:cNvPr>
          <p:cNvSpPr txBox="1"/>
          <p:nvPr/>
        </p:nvSpPr>
        <p:spPr>
          <a:xfrm>
            <a:off x="9862744" y="4461101"/>
            <a:ext cx="232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Known transcription factor - SlGAME9</a:t>
            </a:r>
          </a:p>
        </p:txBody>
      </p:sp>
    </p:spTree>
    <p:extLst>
      <p:ext uri="{BB962C8B-B14F-4D97-AF65-F5344CB8AC3E}">
        <p14:creationId xmlns:p14="http://schemas.microsoft.com/office/powerpoint/2010/main" val="141313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AF306F-4A82-46CB-A049-FBCCE5415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7" r="54552" b="72381"/>
          <a:stretch/>
        </p:blipFill>
        <p:spPr>
          <a:xfrm>
            <a:off x="7393407" y="803346"/>
            <a:ext cx="3403599" cy="2710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FF52B-57B0-4D67-8092-3F48D4DCA53D}"/>
              </a:ext>
            </a:extLst>
          </p:cNvPr>
          <p:cNvSpPr txBox="1"/>
          <p:nvPr/>
        </p:nvSpPr>
        <p:spPr>
          <a:xfrm>
            <a:off x="10074300" y="679125"/>
            <a:ext cx="1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SlGAME9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4380D-BA1F-4CF8-8791-06FD1AEF470C}"/>
              </a:ext>
            </a:extLst>
          </p:cNvPr>
          <p:cNvSpPr txBox="1"/>
          <p:nvPr/>
        </p:nvSpPr>
        <p:spPr>
          <a:xfrm>
            <a:off x="6861881" y="679125"/>
            <a:ext cx="1283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>
                <a:latin typeface="AdvPSA183"/>
              </a:rPr>
              <a:t>SlbHLH114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BC6481-A0A7-4220-89D3-8AAE37A9E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30" r="11493" b="72381"/>
          <a:stretch/>
        </p:blipFill>
        <p:spPr>
          <a:xfrm>
            <a:off x="7228306" y="3638110"/>
            <a:ext cx="3568700" cy="2710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7051A6-0B43-4F4F-9CC8-DD2A88B6C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" r="56516" b="64028"/>
          <a:stretch/>
        </p:blipFill>
        <p:spPr>
          <a:xfrm>
            <a:off x="914399" y="352454"/>
            <a:ext cx="4949539" cy="6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1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6A49-D511-4FE0-B8BB-C7D87D13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1EE3-49AB-4C5A-A01D-45BC5DEA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1A024-5F08-4112-93C9-729F903CB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01" r="56916" b="45577"/>
          <a:stretch/>
        </p:blipFill>
        <p:spPr>
          <a:xfrm>
            <a:off x="1384968" y="789648"/>
            <a:ext cx="4779486" cy="2858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B77A9-2E0C-4838-8224-951FC71E7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96" b="45695"/>
          <a:stretch/>
        </p:blipFill>
        <p:spPr>
          <a:xfrm>
            <a:off x="6524625" y="491982"/>
            <a:ext cx="4469004" cy="6000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4C0DD-E26F-4E75-BA95-A3BD7C973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05" r="60072" b="24653"/>
          <a:stretch/>
        </p:blipFill>
        <p:spPr>
          <a:xfrm>
            <a:off x="1901718" y="3728964"/>
            <a:ext cx="3559389" cy="26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1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0B69-4BF0-46BD-AB36-486924D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C8F41-E9F5-4DA1-8D91-E3F345E1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19392-3C34-4D9B-AE3B-EAEB16DA2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11"/>
          <a:stretch/>
        </p:blipFill>
        <p:spPr>
          <a:xfrm>
            <a:off x="557722" y="1547812"/>
            <a:ext cx="1107655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4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E1BF-A56C-48A3-A12E-BD2D4B1D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7B9E-0935-4F08-A706-E3AD78304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23D3-2194-4293-8DF1-ACB0F88B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1" t="43984" r="1"/>
          <a:stretch/>
        </p:blipFill>
        <p:spPr>
          <a:xfrm>
            <a:off x="636689" y="365125"/>
            <a:ext cx="7419975" cy="6018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3CF662-8608-4334-AA01-B9241B3254BE}"/>
              </a:ext>
            </a:extLst>
          </p:cNvPr>
          <p:cNvSpPr/>
          <p:nvPr/>
        </p:nvSpPr>
        <p:spPr>
          <a:xfrm>
            <a:off x="547914" y="351069"/>
            <a:ext cx="663575" cy="267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ECDBA1-FC59-4F29-AEA8-C8FFB2BFB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7" r="55609" b="77192"/>
          <a:stretch/>
        </p:blipFill>
        <p:spPr>
          <a:xfrm>
            <a:off x="8685450" y="1027906"/>
            <a:ext cx="2874927" cy="205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B33F8-6503-481E-8966-40E01AF2C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7817" b="77192"/>
          <a:stretch/>
        </p:blipFill>
        <p:spPr>
          <a:xfrm>
            <a:off x="8616701" y="3341557"/>
            <a:ext cx="3012423" cy="2052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210A0B-0AA0-4538-9A2B-DA401DFA617F}"/>
              </a:ext>
            </a:extLst>
          </p:cNvPr>
          <p:cNvSpPr txBox="1"/>
          <p:nvPr/>
        </p:nvSpPr>
        <p:spPr>
          <a:xfrm>
            <a:off x="10956300" y="88299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SIMYB12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3F3C2-82A8-45F2-BE5B-275094EE4F5E}"/>
              </a:ext>
            </a:extLst>
          </p:cNvPr>
          <p:cNvSpPr txBox="1"/>
          <p:nvPr/>
        </p:nvSpPr>
        <p:spPr>
          <a:xfrm>
            <a:off x="7704953" y="882993"/>
            <a:ext cx="14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SIERF.G3-Like</a:t>
            </a:r>
          </a:p>
        </p:txBody>
      </p:sp>
    </p:spTree>
    <p:extLst>
      <p:ext uri="{BB962C8B-B14F-4D97-AF65-F5344CB8AC3E}">
        <p14:creationId xmlns:p14="http://schemas.microsoft.com/office/powerpoint/2010/main" val="220175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0508-8437-4B27-A8D8-EC799B4B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93EA-CD38-4438-B5C4-2B3222E6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99383-61F3-4530-A6F1-6B12263DE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89"/>
          <a:stretch/>
        </p:blipFill>
        <p:spPr>
          <a:xfrm>
            <a:off x="1781245" y="586573"/>
            <a:ext cx="8629509" cy="56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F5B7-EB24-4666-9F83-F5A4D1A1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7F65E-F4F2-4AE4-8BEA-41DDEF2A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19960-73DA-4E57-9AF0-AC20A5730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33"/>
          <a:stretch/>
        </p:blipFill>
        <p:spPr>
          <a:xfrm>
            <a:off x="2228921" y="436441"/>
            <a:ext cx="7734158" cy="59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6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DE01-A10A-4542-91E2-38D656E4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6676E-9541-4ECC-9F88-CE5F8C24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1865" cy="4759660"/>
          </a:xfrm>
        </p:spPr>
        <p:txBody>
          <a:bodyPr>
            <a:normAutofit lnSpcReduction="10000"/>
          </a:bodyPr>
          <a:lstStyle/>
          <a:p>
            <a:r>
              <a:rPr lang="en-US" i="1"/>
              <a:t>S. lycopersicum</a:t>
            </a:r>
            <a:r>
              <a:rPr lang="en-US"/>
              <a:t> is a model system for secondary metabolism</a:t>
            </a:r>
          </a:p>
          <a:p>
            <a:r>
              <a:rPr lang="en-US"/>
              <a:t>Secondary metabolites are important for plant and human health</a:t>
            </a:r>
          </a:p>
          <a:p>
            <a:pPr lvl="1"/>
            <a:r>
              <a:rPr lang="en-US"/>
              <a:t>Plant – signaling &amp; defense</a:t>
            </a:r>
          </a:p>
          <a:p>
            <a:pPr lvl="1"/>
            <a:r>
              <a:rPr lang="en-US"/>
              <a:t>Human – anti-cancer, antioxidant, etc.</a:t>
            </a:r>
          </a:p>
          <a:p>
            <a:r>
              <a:rPr lang="en-US"/>
              <a:t>Most studies of tomato metabolism focus only on </a:t>
            </a:r>
          </a:p>
          <a:p>
            <a:pPr lvl="1"/>
            <a:r>
              <a:rPr lang="en-US"/>
              <a:t>A single growth stage</a:t>
            </a:r>
          </a:p>
          <a:p>
            <a:pPr lvl="1"/>
            <a:r>
              <a:rPr lang="en-US"/>
              <a:t>A single tissue (mostly fruit)</a:t>
            </a:r>
          </a:p>
          <a:p>
            <a:r>
              <a:rPr lang="en-US"/>
              <a:t>Changes in plantwide metabolism over lifecycle (and its underlying transcriptional regulation) are </a:t>
            </a:r>
            <a:r>
              <a:rPr lang="en-US" b="1"/>
              <a:t>largely unknown</a:t>
            </a:r>
          </a:p>
        </p:txBody>
      </p:sp>
      <p:pic>
        <p:nvPicPr>
          <p:cNvPr id="1026" name="Picture 2" descr="Manalucie Tomato Plants for Sale | Free Shipping">
            <a:extLst>
              <a:ext uri="{FF2B5EF4-FFF2-40B4-BE49-F238E27FC236}">
                <a16:creationId xmlns:a16="http://schemas.microsoft.com/office/drawing/2014/main" id="{7D7072CF-13F1-4DD5-A19B-CAB746BE5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4" r="27688"/>
          <a:stretch/>
        </p:blipFill>
        <p:spPr bwMode="auto">
          <a:xfrm>
            <a:off x="9217090" y="0"/>
            <a:ext cx="2974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5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C060-E9B7-44C2-B4D7-DFD19385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816A-E415-435E-90E0-67D47FD81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plant into 20 tissues/growth stages</a:t>
            </a:r>
          </a:p>
          <a:p>
            <a:r>
              <a:rPr lang="en-US" dirty="0"/>
              <a:t>Collect data at each stage</a:t>
            </a:r>
          </a:p>
          <a:p>
            <a:pPr lvl="1"/>
            <a:r>
              <a:rPr lang="en-US" dirty="0"/>
              <a:t>Transcriptomic data by </a:t>
            </a:r>
            <a:r>
              <a:rPr lang="en-US" dirty="0" err="1"/>
              <a:t>RNAseq</a:t>
            </a:r>
            <a:endParaRPr lang="en-US" dirty="0"/>
          </a:p>
          <a:p>
            <a:pPr lvl="1"/>
            <a:r>
              <a:rPr lang="en-US" dirty="0"/>
              <a:t>Metabolomic data by LC-MS – flavonoids &amp; steroidal glycoalkaloids (SGAs)</a:t>
            </a:r>
          </a:p>
          <a:p>
            <a:r>
              <a:rPr lang="en-US" dirty="0"/>
              <a:t>Integrate datasets to construct network</a:t>
            </a:r>
          </a:p>
          <a:p>
            <a:r>
              <a:rPr lang="en-US" dirty="0"/>
              <a:t>Validate network by identifying known transcription factors</a:t>
            </a:r>
          </a:p>
          <a:p>
            <a:r>
              <a:rPr lang="en-US" dirty="0"/>
              <a:t>Use network to identify novel transcription factors</a:t>
            </a:r>
          </a:p>
          <a:p>
            <a:pPr lvl="1"/>
            <a:r>
              <a:rPr lang="en-US" dirty="0"/>
              <a:t>Validate TFs with wet lab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7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CBAB-ECDF-4708-972B-3695ED09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A4C5-1110-4C34-9364-3AAC61B3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3B440-8AAA-442B-876B-B1DE1DE3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34" y="709742"/>
            <a:ext cx="11025132" cy="54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32CE-AFD3-4E7C-9A88-8452F429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3D8DA8-AFB4-4D7C-A66C-26E91CFF6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1" y="463766"/>
            <a:ext cx="5973442" cy="593046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50E4EAD-FE12-473D-92F7-AB5EE8E3A3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"/>
          <a:stretch/>
        </p:blipFill>
        <p:spPr>
          <a:xfrm>
            <a:off x="6811642" y="463766"/>
            <a:ext cx="4805267" cy="5928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04451-9440-4062-A3F2-6B55C67275E3}"/>
              </a:ext>
            </a:extLst>
          </p:cNvPr>
          <p:cNvSpPr txBox="1"/>
          <p:nvPr/>
        </p:nvSpPr>
        <p:spPr>
          <a:xfrm>
            <a:off x="8654716" y="658574"/>
            <a:ext cx="599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Roots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1CC520-86E8-4171-9D55-3E91A2749109}"/>
              </a:ext>
            </a:extLst>
          </p:cNvPr>
          <p:cNvSpPr txBox="1"/>
          <p:nvPr/>
        </p:nvSpPr>
        <p:spPr>
          <a:xfrm>
            <a:off x="8229600" y="2719985"/>
            <a:ext cx="628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59D08-F0D7-4580-859B-8F5B79AE2215}"/>
              </a:ext>
            </a:extLst>
          </p:cNvPr>
          <p:cNvSpPr txBox="1"/>
          <p:nvPr/>
        </p:nvSpPr>
        <p:spPr>
          <a:xfrm>
            <a:off x="8280702" y="3337606"/>
            <a:ext cx="673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Leaves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1E08A-7EA1-448D-8938-6DCECFC840BC}"/>
              </a:ext>
            </a:extLst>
          </p:cNvPr>
          <p:cNvSpPr txBox="1"/>
          <p:nvPr/>
        </p:nvSpPr>
        <p:spPr>
          <a:xfrm>
            <a:off x="9948805" y="3120208"/>
            <a:ext cx="748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Flowers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0E361-514A-4CA4-B84C-B399A634D1A3}"/>
              </a:ext>
            </a:extLst>
          </p:cNvPr>
          <p:cNvSpPr txBox="1"/>
          <p:nvPr/>
        </p:nvSpPr>
        <p:spPr>
          <a:xfrm>
            <a:off x="9617300" y="1163072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Fruit</a:t>
            </a:r>
          </a:p>
        </p:txBody>
      </p:sp>
    </p:spTree>
    <p:extLst>
      <p:ext uri="{BB962C8B-B14F-4D97-AF65-F5344CB8AC3E}">
        <p14:creationId xmlns:p14="http://schemas.microsoft.com/office/powerpoint/2010/main" val="122038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C4A3-192F-4ECA-98C2-533686A3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A726B25-6D2B-466F-8D1D-B560C2465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1388"/>
            <a:ext cx="5495224" cy="5495224"/>
          </a:xfrm>
        </p:spPr>
      </p:pic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04246B-4F7C-45E0-B7EE-6745195D8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66" y="365125"/>
            <a:ext cx="487813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5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EE9AC6-1802-4309-9BBB-3E9455132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71"/>
          <a:stretch/>
        </p:blipFill>
        <p:spPr>
          <a:xfrm>
            <a:off x="2168693" y="511235"/>
            <a:ext cx="10023307" cy="6159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F4D6A-D35F-481F-8468-81620414D144}"/>
              </a:ext>
            </a:extLst>
          </p:cNvPr>
          <p:cNvSpPr txBox="1"/>
          <p:nvPr/>
        </p:nvSpPr>
        <p:spPr>
          <a:xfrm>
            <a:off x="161924" y="806586"/>
            <a:ext cx="142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roots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E0C0A-8BCF-491A-A11D-847287709A4C}"/>
              </a:ext>
            </a:extLst>
          </p:cNvPr>
          <p:cNvSpPr txBox="1"/>
          <p:nvPr/>
        </p:nvSpPr>
        <p:spPr>
          <a:xfrm>
            <a:off x="161924" y="1437438"/>
            <a:ext cx="1472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C51D8-23BF-4379-8563-4AD2E0E6B475}"/>
              </a:ext>
            </a:extLst>
          </p:cNvPr>
          <p:cNvSpPr txBox="1"/>
          <p:nvPr/>
        </p:nvSpPr>
        <p:spPr>
          <a:xfrm>
            <a:off x="161924" y="1999369"/>
            <a:ext cx="1497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leaves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95F05-128E-43E7-9EDE-F1D8924F0CD6}"/>
              </a:ext>
            </a:extLst>
          </p:cNvPr>
          <p:cNvSpPr txBox="1"/>
          <p:nvPr/>
        </p:nvSpPr>
        <p:spPr>
          <a:xfrm>
            <a:off x="161924" y="2690439"/>
            <a:ext cx="1578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Enriched in flowers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00F260-9E71-403E-B012-775CBB7FF35D}"/>
              </a:ext>
            </a:extLst>
          </p:cNvPr>
          <p:cNvSpPr txBox="1"/>
          <p:nvPr/>
        </p:nvSpPr>
        <p:spPr>
          <a:xfrm>
            <a:off x="159724" y="3221593"/>
            <a:ext cx="2161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Decreased during period between flowering and fruit ripening stages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B57D8-515B-4EB2-9C77-75071D081B7D}"/>
              </a:ext>
            </a:extLst>
          </p:cNvPr>
          <p:cNvSpPr txBox="1"/>
          <p:nvPr/>
        </p:nvSpPr>
        <p:spPr>
          <a:xfrm>
            <a:off x="161924" y="4020385"/>
            <a:ext cx="216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Increased during green fruit 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71C-EB9D-4D3F-B150-E2DEE2538599}"/>
              </a:ext>
            </a:extLst>
          </p:cNvPr>
          <p:cNvSpPr txBox="1"/>
          <p:nvPr/>
        </p:nvSpPr>
        <p:spPr>
          <a:xfrm>
            <a:off x="161924" y="5213168"/>
            <a:ext cx="2161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Encriched during fruit ripening stages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1B95D-7F86-4B2D-8926-9885A2914EDA}"/>
              </a:ext>
            </a:extLst>
          </p:cNvPr>
          <p:cNvSpPr txBox="1"/>
          <p:nvPr/>
        </p:nvSpPr>
        <p:spPr>
          <a:xfrm>
            <a:off x="4267200" y="129263"/>
            <a:ext cx="13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Metabolites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21F2F-6A72-4897-87EB-34F50294F776}"/>
              </a:ext>
            </a:extLst>
          </p:cNvPr>
          <p:cNvSpPr txBox="1"/>
          <p:nvPr/>
        </p:nvSpPr>
        <p:spPr>
          <a:xfrm>
            <a:off x="7739609" y="129263"/>
            <a:ext cx="419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Genes coexpressed w/ a least 1 metabolite</a:t>
            </a:r>
          </a:p>
        </p:txBody>
      </p:sp>
    </p:spTree>
    <p:extLst>
      <p:ext uri="{BB962C8B-B14F-4D97-AF65-F5344CB8AC3E}">
        <p14:creationId xmlns:p14="http://schemas.microsoft.com/office/powerpoint/2010/main" val="372038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6B0B54-71B1-4625-B107-721C1FB9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000" y="182562"/>
            <a:ext cx="6482000" cy="649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28501-1CA9-4531-8048-F413B0080EFF}"/>
              </a:ext>
            </a:extLst>
          </p:cNvPr>
          <p:cNvSpPr txBox="1"/>
          <p:nvPr/>
        </p:nvSpPr>
        <p:spPr>
          <a:xfrm>
            <a:off x="9337000" y="964506"/>
            <a:ext cx="113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Metabolome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9AC24-F791-4492-B16F-042D34682EF8}"/>
              </a:ext>
            </a:extLst>
          </p:cNvPr>
          <p:cNvSpPr txBox="1"/>
          <p:nvPr/>
        </p:nvSpPr>
        <p:spPr>
          <a:xfrm>
            <a:off x="9337000" y="2457450"/>
            <a:ext cx="123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Transcriptome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D7F8D-5DD4-4E62-81F9-634595DDE2EE}"/>
              </a:ext>
            </a:extLst>
          </p:cNvPr>
          <p:cNvSpPr txBox="1"/>
          <p:nvPr/>
        </p:nvSpPr>
        <p:spPr>
          <a:xfrm>
            <a:off x="9337000" y="4317306"/>
            <a:ext cx="1130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Metabolome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764C-C4AF-46C2-A427-987875E095AA}"/>
              </a:ext>
            </a:extLst>
          </p:cNvPr>
          <p:cNvSpPr txBox="1"/>
          <p:nvPr/>
        </p:nvSpPr>
        <p:spPr>
          <a:xfrm>
            <a:off x="9337000" y="5810250"/>
            <a:ext cx="123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Transcriptome</a:t>
            </a:r>
          </a:p>
        </p:txBody>
      </p:sp>
    </p:spTree>
    <p:extLst>
      <p:ext uri="{BB962C8B-B14F-4D97-AF65-F5344CB8AC3E}">
        <p14:creationId xmlns:p14="http://schemas.microsoft.com/office/powerpoint/2010/main" val="7600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F5A80-B0AC-417B-9D14-D8AB8457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49" y="334716"/>
            <a:ext cx="8044589" cy="63708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D5AE7E-4963-458B-8967-87474565382E}"/>
              </a:ext>
            </a:extLst>
          </p:cNvPr>
          <p:cNvSpPr/>
          <p:nvPr/>
        </p:nvSpPr>
        <p:spPr>
          <a:xfrm>
            <a:off x="7185025" y="4752975"/>
            <a:ext cx="781050" cy="2762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478446-665B-4B97-AEC2-D759D91E1184}"/>
              </a:ext>
            </a:extLst>
          </p:cNvPr>
          <p:cNvSpPr/>
          <p:nvPr/>
        </p:nvSpPr>
        <p:spPr>
          <a:xfrm>
            <a:off x="6845298" y="5254625"/>
            <a:ext cx="781051" cy="2762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5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183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AdvPSA183</vt:lpstr>
      <vt:lpstr>Arial</vt:lpstr>
      <vt:lpstr>Calibri</vt:lpstr>
      <vt:lpstr>Calibri Light</vt:lpstr>
      <vt:lpstr>Office Theme</vt:lpstr>
      <vt:lpstr>PowerPoint Presentation</vt:lpstr>
      <vt:lpstr>Introduction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 </cp:lastModifiedBy>
  <cp:revision>25</cp:revision>
  <dcterms:created xsi:type="dcterms:W3CDTF">2020-08-25T01:54:40Z</dcterms:created>
  <dcterms:modified xsi:type="dcterms:W3CDTF">2020-08-25T14:52:59Z</dcterms:modified>
</cp:coreProperties>
</file>